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440988" cy="15122525"/>
  <p:notesSz cx="6797675" cy="9928225"/>
  <p:defaultTextStyle>
    <a:defPPr>
      <a:defRPr lang="ko-KR"/>
    </a:defPPr>
    <a:lvl1pPr marL="0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0377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0754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1131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1508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1885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2262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2639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43016" algn="l" defTabSz="1460754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946" y="-78"/>
      </p:cViewPr>
      <p:guideLst>
        <p:guide orient="horz" pos="4763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A793-0723-4004-B632-8392D785F3EA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17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B02D5-4842-4450-B982-6ACC2B06D0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1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0377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0754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1131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1508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1885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2262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12639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43016" algn="l" defTabSz="1460754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71750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B8AF3-A314-46A1-B60D-BACFBE7ABB2E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3074" y="4697787"/>
            <a:ext cx="8874840" cy="324154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66148" y="8569431"/>
            <a:ext cx="7308692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0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0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1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1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1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2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2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43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87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11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569716" y="605605"/>
            <a:ext cx="2349222" cy="1290315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22050" y="605605"/>
            <a:ext cx="6873650" cy="1290315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5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4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4766" y="9717623"/>
            <a:ext cx="8874840" cy="300350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24766" y="6409573"/>
            <a:ext cx="887484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7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7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113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5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88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226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63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301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7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22050" y="3528592"/>
            <a:ext cx="4611436" cy="998016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07502" y="3528592"/>
            <a:ext cx="4611436" cy="998016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13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22050" y="3385066"/>
            <a:ext cx="4613250" cy="141073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77" indent="0">
              <a:buNone/>
              <a:defRPr sz="3200" b="1"/>
            </a:lvl2pPr>
            <a:lvl3pPr marL="1460754" indent="0">
              <a:buNone/>
              <a:defRPr sz="2900" b="1"/>
            </a:lvl3pPr>
            <a:lvl4pPr marL="2191131" indent="0">
              <a:buNone/>
              <a:defRPr sz="2600" b="1"/>
            </a:lvl4pPr>
            <a:lvl5pPr marL="2921508" indent="0">
              <a:buNone/>
              <a:defRPr sz="2600" b="1"/>
            </a:lvl5pPr>
            <a:lvl6pPr marL="3651885" indent="0">
              <a:buNone/>
              <a:defRPr sz="2600" b="1"/>
            </a:lvl6pPr>
            <a:lvl7pPr marL="4382262" indent="0">
              <a:buNone/>
              <a:defRPr sz="2600" b="1"/>
            </a:lvl7pPr>
            <a:lvl8pPr marL="5112639" indent="0">
              <a:buNone/>
              <a:defRPr sz="2600" b="1"/>
            </a:lvl8pPr>
            <a:lvl9pPr marL="5843016" indent="0">
              <a:buNone/>
              <a:defRPr sz="2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2050" y="4795800"/>
            <a:ext cx="4613250" cy="871295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303878" y="3385066"/>
            <a:ext cx="4615061" cy="141073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77" indent="0">
              <a:buNone/>
              <a:defRPr sz="3200" b="1"/>
            </a:lvl2pPr>
            <a:lvl3pPr marL="1460754" indent="0">
              <a:buNone/>
              <a:defRPr sz="2900" b="1"/>
            </a:lvl3pPr>
            <a:lvl4pPr marL="2191131" indent="0">
              <a:buNone/>
              <a:defRPr sz="2600" b="1"/>
            </a:lvl4pPr>
            <a:lvl5pPr marL="2921508" indent="0">
              <a:buNone/>
              <a:defRPr sz="2600" b="1"/>
            </a:lvl5pPr>
            <a:lvl6pPr marL="3651885" indent="0">
              <a:buNone/>
              <a:defRPr sz="2600" b="1"/>
            </a:lvl6pPr>
            <a:lvl7pPr marL="4382262" indent="0">
              <a:buNone/>
              <a:defRPr sz="2600" b="1"/>
            </a:lvl7pPr>
            <a:lvl8pPr marL="5112639" indent="0">
              <a:buNone/>
              <a:defRPr sz="2600" b="1"/>
            </a:lvl8pPr>
            <a:lvl9pPr marL="5843016" indent="0">
              <a:buNone/>
              <a:defRPr sz="2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303878" y="4795800"/>
            <a:ext cx="4615061" cy="871295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25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61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3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2050" y="602101"/>
            <a:ext cx="3435013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82136" y="602102"/>
            <a:ext cx="5836803" cy="12906657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22050" y="3164530"/>
            <a:ext cx="3435013" cy="10344229"/>
          </a:xfrm>
        </p:spPr>
        <p:txBody>
          <a:bodyPr/>
          <a:lstStyle>
            <a:lvl1pPr marL="0" indent="0">
              <a:buNone/>
              <a:defRPr sz="2200"/>
            </a:lvl1pPr>
            <a:lvl2pPr marL="730377" indent="0">
              <a:buNone/>
              <a:defRPr sz="1900"/>
            </a:lvl2pPr>
            <a:lvl3pPr marL="1460754" indent="0">
              <a:buNone/>
              <a:defRPr sz="1600"/>
            </a:lvl3pPr>
            <a:lvl4pPr marL="2191131" indent="0">
              <a:buNone/>
              <a:defRPr sz="1400"/>
            </a:lvl4pPr>
            <a:lvl5pPr marL="2921508" indent="0">
              <a:buNone/>
              <a:defRPr sz="1400"/>
            </a:lvl5pPr>
            <a:lvl6pPr marL="3651885" indent="0">
              <a:buNone/>
              <a:defRPr sz="1400"/>
            </a:lvl6pPr>
            <a:lvl7pPr marL="4382262" indent="0">
              <a:buNone/>
              <a:defRPr sz="1400"/>
            </a:lvl7pPr>
            <a:lvl8pPr marL="5112639" indent="0">
              <a:buNone/>
              <a:defRPr sz="1400"/>
            </a:lvl8pPr>
            <a:lvl9pPr marL="5843016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8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46507" y="10585768"/>
            <a:ext cx="6264593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46507" y="1351225"/>
            <a:ext cx="6264593" cy="9073515"/>
          </a:xfrm>
        </p:spPr>
        <p:txBody>
          <a:bodyPr/>
          <a:lstStyle>
            <a:lvl1pPr marL="0" indent="0">
              <a:buNone/>
              <a:defRPr sz="5100"/>
            </a:lvl1pPr>
            <a:lvl2pPr marL="730377" indent="0">
              <a:buNone/>
              <a:defRPr sz="4500"/>
            </a:lvl2pPr>
            <a:lvl3pPr marL="1460754" indent="0">
              <a:buNone/>
              <a:defRPr sz="3800"/>
            </a:lvl3pPr>
            <a:lvl4pPr marL="2191131" indent="0">
              <a:buNone/>
              <a:defRPr sz="3200"/>
            </a:lvl4pPr>
            <a:lvl5pPr marL="2921508" indent="0">
              <a:buNone/>
              <a:defRPr sz="3200"/>
            </a:lvl5pPr>
            <a:lvl6pPr marL="3651885" indent="0">
              <a:buNone/>
              <a:defRPr sz="3200"/>
            </a:lvl6pPr>
            <a:lvl7pPr marL="4382262" indent="0">
              <a:buNone/>
              <a:defRPr sz="3200"/>
            </a:lvl7pPr>
            <a:lvl8pPr marL="5112639" indent="0">
              <a:buNone/>
              <a:defRPr sz="3200"/>
            </a:lvl8pPr>
            <a:lvl9pPr marL="5843016" indent="0">
              <a:buNone/>
              <a:defRPr sz="3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46507" y="11835478"/>
            <a:ext cx="6264593" cy="1774795"/>
          </a:xfrm>
        </p:spPr>
        <p:txBody>
          <a:bodyPr/>
          <a:lstStyle>
            <a:lvl1pPr marL="0" indent="0">
              <a:buNone/>
              <a:defRPr sz="2200"/>
            </a:lvl1pPr>
            <a:lvl2pPr marL="730377" indent="0">
              <a:buNone/>
              <a:defRPr sz="1900"/>
            </a:lvl2pPr>
            <a:lvl3pPr marL="1460754" indent="0">
              <a:buNone/>
              <a:defRPr sz="1600"/>
            </a:lvl3pPr>
            <a:lvl4pPr marL="2191131" indent="0">
              <a:buNone/>
              <a:defRPr sz="1400"/>
            </a:lvl4pPr>
            <a:lvl5pPr marL="2921508" indent="0">
              <a:buNone/>
              <a:defRPr sz="1400"/>
            </a:lvl5pPr>
            <a:lvl6pPr marL="3651885" indent="0">
              <a:buNone/>
              <a:defRPr sz="1400"/>
            </a:lvl6pPr>
            <a:lvl7pPr marL="4382262" indent="0">
              <a:buNone/>
              <a:defRPr sz="1400"/>
            </a:lvl7pPr>
            <a:lvl8pPr marL="5112639" indent="0">
              <a:buNone/>
              <a:defRPr sz="1400"/>
            </a:lvl8pPr>
            <a:lvl9pPr marL="5843016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2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22050" y="605602"/>
            <a:ext cx="9396889" cy="2520421"/>
          </a:xfrm>
          <a:prstGeom prst="rect">
            <a:avLst/>
          </a:prstGeom>
        </p:spPr>
        <p:txBody>
          <a:bodyPr vert="horz" lIns="146075" tIns="73038" rIns="146075" bIns="7303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22050" y="3528592"/>
            <a:ext cx="9396889" cy="9980167"/>
          </a:xfrm>
          <a:prstGeom prst="rect">
            <a:avLst/>
          </a:prstGeom>
        </p:spPr>
        <p:txBody>
          <a:bodyPr vert="horz" lIns="146075" tIns="73038" rIns="146075" bIns="7303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22049" y="14016342"/>
            <a:ext cx="2436231" cy="805134"/>
          </a:xfrm>
          <a:prstGeom prst="rect">
            <a:avLst/>
          </a:prstGeom>
        </p:spPr>
        <p:txBody>
          <a:bodyPr vert="horz" lIns="146075" tIns="73038" rIns="146075" bIns="73038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187C-BB40-4426-BD65-4D2AE283F5DE}" type="datetimeFigureOut">
              <a:rPr lang="ko-KR" altLang="en-US" smtClean="0"/>
              <a:pPr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67338" y="14016342"/>
            <a:ext cx="3306313" cy="805134"/>
          </a:xfrm>
          <a:prstGeom prst="rect">
            <a:avLst/>
          </a:prstGeom>
        </p:spPr>
        <p:txBody>
          <a:bodyPr vert="horz" lIns="146075" tIns="73038" rIns="146075" bIns="73038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482708" y="14016342"/>
            <a:ext cx="2436231" cy="805134"/>
          </a:xfrm>
          <a:prstGeom prst="rect">
            <a:avLst/>
          </a:prstGeom>
        </p:spPr>
        <p:txBody>
          <a:bodyPr vert="horz" lIns="146075" tIns="73038" rIns="146075" bIns="73038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9730-896D-4E43-8D02-86F47507E8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64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0754" rtl="0" eaLnBrk="1" latinLnBrk="1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7783" indent="-547783" algn="l" defTabSz="1460754" rtl="0" eaLnBrk="1" latinLnBrk="1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6863" indent="-456486" algn="l" defTabSz="1460754" rtl="0" eaLnBrk="1" latinLnBrk="1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943" indent="-365189" algn="l" defTabSz="1460754" rtl="0" eaLnBrk="1" latinLnBrk="1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6320" indent="-365189" algn="l" defTabSz="1460754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697" indent="-365189" algn="l" defTabSz="1460754" rtl="0" eaLnBrk="1" latinLnBrk="1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7074" indent="-365189" algn="l" defTabSz="1460754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451" indent="-365189" algn="l" defTabSz="1460754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828" indent="-365189" algn="l" defTabSz="1460754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8205" indent="-365189" algn="l" defTabSz="1460754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77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754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1131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508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885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2262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639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3016" algn="l" defTabSz="1460754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03387" y="144438"/>
            <a:ext cx="9563693" cy="2178828"/>
          </a:xfrm>
          <a:prstGeom prst="rect">
            <a:avLst/>
          </a:prstGeom>
          <a:solidFill>
            <a:srgbClr val="FFCCCC"/>
          </a:solidFill>
          <a:ln w="57150">
            <a:solidFill>
              <a:schemeClr val="tx1"/>
            </a:solidFill>
          </a:ln>
        </p:spPr>
        <p:txBody>
          <a:bodyPr wrap="square" lIns="146075" tIns="73038" rIns="146075" bIns="73038">
            <a:spAutoFit/>
          </a:bodyPr>
          <a:lstStyle/>
          <a:p>
            <a:pPr marL="547783" indent="-547783" algn="ctr"/>
            <a:r>
              <a:rPr lang="en-US" altLang="ko-KR" sz="6600" b="1" dirty="0" smtClean="0">
                <a:solidFill>
                  <a:prstClr val="black"/>
                </a:solidFill>
                <a:latin typeface="궁서" pitchFamily="18" charset="-127"/>
                <a:ea typeface="궁서" pitchFamily="18" charset="-127"/>
              </a:rPr>
              <a:t>2019</a:t>
            </a:r>
            <a:r>
              <a:rPr lang="ko-KR" altLang="en-US" sz="6600" b="1" dirty="0" smtClean="0">
                <a:solidFill>
                  <a:prstClr val="black"/>
                </a:solidFill>
                <a:latin typeface="궁서" pitchFamily="18" charset="-127"/>
                <a:ea typeface="궁서" pitchFamily="18" charset="-127"/>
              </a:rPr>
              <a:t>학년도 </a:t>
            </a:r>
            <a:r>
              <a:rPr lang="en-US" altLang="ko-KR" sz="6600" b="1" dirty="0" smtClean="0">
                <a:solidFill>
                  <a:prstClr val="black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lang="ko-KR" altLang="en-US" sz="6600" b="1" dirty="0" smtClean="0">
                <a:solidFill>
                  <a:prstClr val="black"/>
                </a:solidFill>
                <a:latin typeface="궁서" pitchFamily="18" charset="-127"/>
                <a:ea typeface="궁서" pitchFamily="18" charset="-127"/>
              </a:rPr>
              <a:t>도서관</a:t>
            </a:r>
            <a:endParaRPr lang="en-US" altLang="ko-KR" sz="6600" b="1" dirty="0" smtClean="0">
              <a:solidFill>
                <a:prstClr val="black"/>
              </a:solidFill>
              <a:latin typeface="궁서" pitchFamily="18" charset="-127"/>
              <a:ea typeface="궁서" pitchFamily="18" charset="-127"/>
            </a:endParaRPr>
          </a:p>
          <a:p>
            <a:pPr marL="547783" indent="-547783" algn="ctr"/>
            <a:r>
              <a:rPr lang="ko-KR" altLang="en-US" sz="6600" b="1" dirty="0" smtClean="0">
                <a:solidFill>
                  <a:prstClr val="black"/>
                </a:solidFill>
                <a:latin typeface="궁서" pitchFamily="18" charset="-127"/>
                <a:ea typeface="궁서" pitchFamily="18" charset="-127"/>
              </a:rPr>
              <a:t>우수이용자 발표 </a:t>
            </a:r>
            <a:endParaRPr lang="en-US" altLang="ko-KR" sz="6600" b="1" dirty="0">
              <a:solidFill>
                <a:prstClr val="black"/>
              </a:solidFill>
              <a:latin typeface="궁서" pitchFamily="18" charset="-127"/>
              <a:ea typeface="궁서" pitchFamily="18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60735"/>
              </p:ext>
            </p:extLst>
          </p:nvPr>
        </p:nvGraphicFramePr>
        <p:xfrm>
          <a:off x="384396" y="2520702"/>
          <a:ext cx="9865096" cy="499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592288"/>
                <a:gridCol w="1883770"/>
                <a:gridCol w="1584176"/>
                <a:gridCol w="2724742"/>
              </a:tblGrid>
              <a:tr h="864096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3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  <a:latin typeface="HY강B" pitchFamily="18" charset="-127"/>
                          <a:ea typeface="HY강B" pitchFamily="18" charset="-127"/>
                        </a:rPr>
                        <a:t>도서관  최다 </a:t>
                      </a:r>
                      <a:r>
                        <a:rPr lang="ko-KR" altLang="en-US" sz="4400" dirty="0" smtClean="0">
                          <a:solidFill>
                            <a:srgbClr val="FFFF00"/>
                          </a:solidFill>
                          <a:latin typeface="HY강B" pitchFamily="18" charset="-127"/>
                          <a:ea typeface="HY강B" pitchFamily="18" charset="-127"/>
                        </a:rPr>
                        <a:t>출입</a:t>
                      </a:r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  <a:latin typeface="HY강B" pitchFamily="18" charset="-127"/>
                          <a:ea typeface="HY강B" pitchFamily="18" charset="-127"/>
                        </a:rPr>
                        <a:t> 이용자 </a:t>
                      </a:r>
                      <a:endParaRPr lang="ko-KR" altLang="en-US" sz="4400" dirty="0">
                        <a:solidFill>
                          <a:schemeClr val="tx1"/>
                        </a:solidFill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순위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학번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이름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학과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강B" pitchFamily="18" charset="-127"/>
                          <a:ea typeface="HY강B" pitchFamily="18" charset="-127"/>
                        </a:rPr>
                        <a:t>경 품</a:t>
                      </a:r>
                      <a:endParaRPr lang="ko-KR" altLang="en-US" sz="28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1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20194101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>
                          <a:latin typeface="HY강B" pitchFamily="18" charset="-127"/>
                          <a:ea typeface="HY강B" pitchFamily="18" charset="-127"/>
                        </a:rPr>
                        <a:t>최</a:t>
                      </a:r>
                      <a:r>
                        <a:rPr lang="ko-KR" altLang="en-US" sz="3200" baseline="0" dirty="0" err="1" smtClean="0">
                          <a:latin typeface="HY강B" pitchFamily="18" charset="-127"/>
                          <a:ea typeface="HY강B" pitchFamily="18" charset="-127"/>
                        </a:rPr>
                        <a:t>아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err="1" smtClean="0">
                          <a:latin typeface="HY강B" pitchFamily="18" charset="-127"/>
                          <a:ea typeface="HY강B" pitchFamily="18" charset="-127"/>
                        </a:rPr>
                        <a:t>정보보호과</a:t>
                      </a:r>
                      <a:endParaRPr lang="ko-KR" altLang="en-US" sz="2000" b="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>
                          <a:latin typeface="HY강B" pitchFamily="18" charset="-127"/>
                          <a:ea typeface="HY강B" pitchFamily="18" charset="-127"/>
                        </a:rPr>
                        <a:t>문화상품권</a:t>
                      </a:r>
                      <a:r>
                        <a:rPr lang="en-US" altLang="ko-KR" sz="2400" dirty="0" smtClean="0">
                          <a:latin typeface="HY강B" pitchFamily="18" charset="-127"/>
                          <a:ea typeface="HY강B" pitchFamily="18" charset="-127"/>
                        </a:rPr>
                        <a:t>10</a:t>
                      </a:r>
                      <a:r>
                        <a:rPr lang="ko-KR" altLang="en-US" sz="2400" dirty="0" smtClean="0">
                          <a:latin typeface="HY강B" pitchFamily="18" charset="-127"/>
                          <a:ea typeface="HY강B" pitchFamily="18" charset="-127"/>
                        </a:rPr>
                        <a:t>만권</a:t>
                      </a:r>
                      <a:endParaRPr lang="ko-KR" altLang="en-US" sz="2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16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20193105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>
                          <a:latin typeface="HY강B" pitchFamily="18" charset="-127"/>
                          <a:ea typeface="HY강B" pitchFamily="18" charset="-127"/>
                        </a:rPr>
                        <a:t>최수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smtClean="0">
                          <a:latin typeface="HY강B" pitchFamily="18" charset="-127"/>
                          <a:ea typeface="HY강B" pitchFamily="18" charset="-127"/>
                        </a:rPr>
                        <a:t>스마트</a:t>
                      </a:r>
                      <a:r>
                        <a:rPr lang="en-US" altLang="ko-KR" sz="2000" b="0" dirty="0" smtClean="0">
                          <a:latin typeface="HY강B" pitchFamily="18" charset="-127"/>
                          <a:ea typeface="HY강B" pitchFamily="18" charset="-127"/>
                        </a:rPr>
                        <a:t>IT</a:t>
                      </a:r>
                      <a:r>
                        <a:rPr lang="ko-KR" altLang="en-US" sz="2000" b="0" dirty="0" smtClean="0">
                          <a:latin typeface="HY강B" pitchFamily="18" charset="-127"/>
                          <a:ea typeface="HY강B" pitchFamily="18" charset="-127"/>
                        </a:rPr>
                        <a:t>과 </a:t>
                      </a:r>
                      <a:endParaRPr lang="ko-KR" altLang="en-US" sz="2000" b="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7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20193103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dirty="0" err="1" smtClean="0">
                          <a:latin typeface="HY강B" pitchFamily="18" charset="-127"/>
                          <a:ea typeface="HY강B" pitchFamily="18" charset="-127"/>
                        </a:rPr>
                        <a:t>김한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latin typeface="HY강B" pitchFamily="18" charset="-127"/>
                          <a:ea typeface="HY강B" pitchFamily="18" charset="-127"/>
                        </a:rPr>
                        <a:t>스마트</a:t>
                      </a:r>
                      <a:r>
                        <a:rPr lang="en-US" altLang="ko-KR" sz="2000" b="0" dirty="0" smtClean="0">
                          <a:latin typeface="HY강B" pitchFamily="18" charset="-127"/>
                          <a:ea typeface="HY강B" pitchFamily="18" charset="-127"/>
                        </a:rPr>
                        <a:t>IT</a:t>
                      </a:r>
                      <a:r>
                        <a:rPr lang="ko-KR" altLang="en-US" sz="2000" b="0" dirty="0" smtClean="0">
                          <a:latin typeface="HY강B" pitchFamily="18" charset="-127"/>
                          <a:ea typeface="HY강B" pitchFamily="18" charset="-127"/>
                        </a:rPr>
                        <a:t>과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7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20193303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dirty="0" err="1" smtClean="0">
                          <a:latin typeface="HY강B" pitchFamily="18" charset="-127"/>
                          <a:ea typeface="HY강B" pitchFamily="18" charset="-127"/>
                        </a:rPr>
                        <a:t>김지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err="1" smtClean="0">
                          <a:latin typeface="HY강B" pitchFamily="18" charset="-127"/>
                          <a:ea typeface="HY강B" pitchFamily="18" charset="-127"/>
                        </a:rPr>
                        <a:t>세무회계과</a:t>
                      </a:r>
                      <a:endParaRPr lang="ko-KR" altLang="en-US" sz="2000" b="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20193302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dirty="0" err="1" smtClean="0">
                          <a:latin typeface="HY강B" pitchFamily="18" charset="-127"/>
                          <a:ea typeface="HY강B" pitchFamily="18" charset="-127"/>
                        </a:rPr>
                        <a:t>최윤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err="1" smtClean="0">
                          <a:latin typeface="HY강B" pitchFamily="18" charset="-127"/>
                          <a:ea typeface="HY강B" pitchFamily="18" charset="-127"/>
                        </a:rPr>
                        <a:t>세무회계과</a:t>
                      </a:r>
                      <a:endParaRPr lang="ko-KR" altLang="en-US" sz="2000" b="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>
                          <a:latin typeface="HY강B" pitchFamily="18" charset="-127"/>
                          <a:ea typeface="HY강B" pitchFamily="18" charset="-127"/>
                        </a:rPr>
                        <a:t>20183700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>
                          <a:latin typeface="HY강B" pitchFamily="18" charset="-127"/>
                          <a:ea typeface="HY강B" pitchFamily="18" charset="-127"/>
                        </a:rPr>
                        <a:t>남궁</a:t>
                      </a:r>
                      <a:r>
                        <a:rPr lang="en-US" altLang="ko-KR" sz="3200" baseline="0" dirty="0" smtClean="0">
                          <a:latin typeface="HY강B" pitchFamily="18" charset="-127"/>
                          <a:ea typeface="HY강B" pitchFamily="18" charset="-127"/>
                        </a:rPr>
                        <a:t>★★</a:t>
                      </a:r>
                      <a:endParaRPr lang="ko-KR" altLang="en-US" sz="32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smtClean="0">
                          <a:latin typeface="HY강B" pitchFamily="18" charset="-127"/>
                          <a:ea typeface="HY강B" pitchFamily="18" charset="-127"/>
                        </a:rPr>
                        <a:t>비즈니스</a:t>
                      </a:r>
                      <a:endParaRPr lang="en-US" altLang="ko-KR" sz="2000" b="0" dirty="0" smtClean="0">
                        <a:latin typeface="HY강B" pitchFamily="18" charset="-127"/>
                        <a:ea typeface="HY강B" pitchFamily="18" charset="-127"/>
                      </a:endParaRPr>
                    </a:p>
                    <a:p>
                      <a:pPr latinLnBrk="1"/>
                      <a:r>
                        <a:rPr lang="ko-KR" altLang="en-US" sz="2000" b="0" dirty="0" err="1" smtClean="0">
                          <a:latin typeface="HY강B" pitchFamily="18" charset="-127"/>
                          <a:ea typeface="HY강B" pitchFamily="18" charset="-127"/>
                        </a:rPr>
                        <a:t>일본어과</a:t>
                      </a:r>
                      <a:endParaRPr lang="ko-KR" altLang="en-US" sz="2000" b="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474609"/>
              </p:ext>
            </p:extLst>
          </p:nvPr>
        </p:nvGraphicFramePr>
        <p:xfrm>
          <a:off x="403387" y="7993310"/>
          <a:ext cx="9785659" cy="512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315"/>
                <a:gridCol w="2795680"/>
                <a:gridCol w="1656184"/>
                <a:gridCol w="1656184"/>
                <a:gridCol w="2664296"/>
              </a:tblGrid>
              <a:tr h="936104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  <a:latin typeface="HY강B" pitchFamily="18" charset="-127"/>
                          <a:ea typeface="HY강B" pitchFamily="18" charset="-127"/>
                        </a:rPr>
                        <a:t>도서관 최다 </a:t>
                      </a:r>
                      <a:r>
                        <a:rPr lang="ko-KR" altLang="en-US" sz="4400" dirty="0" smtClean="0">
                          <a:solidFill>
                            <a:schemeClr val="accent6"/>
                          </a:solidFill>
                          <a:latin typeface="HY강B" pitchFamily="18" charset="-127"/>
                          <a:ea typeface="HY강B" pitchFamily="18" charset="-127"/>
                        </a:rPr>
                        <a:t>대출</a:t>
                      </a:r>
                      <a:r>
                        <a:rPr lang="ko-KR" altLang="en-US" sz="4000" dirty="0" smtClean="0">
                          <a:solidFill>
                            <a:schemeClr val="tx1"/>
                          </a:solidFill>
                          <a:latin typeface="HY강B" pitchFamily="18" charset="-127"/>
                          <a:ea typeface="HY강B" pitchFamily="18" charset="-127"/>
                        </a:rPr>
                        <a:t>  이용자 </a:t>
                      </a:r>
                      <a:endParaRPr lang="ko-KR" altLang="en-US" sz="4000" dirty="0">
                        <a:solidFill>
                          <a:schemeClr val="tx1"/>
                        </a:solidFill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순위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학번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이름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강B" pitchFamily="18" charset="-127"/>
                          <a:ea typeface="HY강B" pitchFamily="18" charset="-127"/>
                        </a:rPr>
                        <a:t>학과 </a:t>
                      </a:r>
                      <a:endParaRPr lang="ko-KR" altLang="en-US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강B" pitchFamily="18" charset="-127"/>
                          <a:ea typeface="HY강B" pitchFamily="18" charset="-127"/>
                        </a:rPr>
                        <a:t>경  품</a:t>
                      </a:r>
                      <a:endParaRPr lang="ko-KR" altLang="en-US" sz="2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1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20170201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400" baseline="0" dirty="0" err="1" smtClean="0">
                          <a:latin typeface="HY강B" pitchFamily="18" charset="-127"/>
                          <a:ea typeface="HY강B" pitchFamily="18" charset="-127"/>
                        </a:rPr>
                        <a:t>김유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강B" pitchFamily="18" charset="-127"/>
                          <a:ea typeface="HY강B" pitchFamily="18" charset="-127"/>
                        </a:rPr>
                        <a:t>식품영양과</a:t>
                      </a:r>
                      <a:endParaRPr lang="ko-KR" altLang="en-US" sz="20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>
                          <a:latin typeface="HY강B" pitchFamily="18" charset="-127"/>
                          <a:ea typeface="HY강B" pitchFamily="18" charset="-127"/>
                        </a:rPr>
                        <a:t>문화상품권</a:t>
                      </a:r>
                      <a:r>
                        <a:rPr lang="en-US" altLang="ko-KR" sz="2400" dirty="0" smtClean="0">
                          <a:latin typeface="HY강B" pitchFamily="18" charset="-127"/>
                          <a:ea typeface="HY강B" pitchFamily="18" charset="-127"/>
                        </a:rPr>
                        <a:t>10</a:t>
                      </a:r>
                      <a:r>
                        <a:rPr lang="ko-KR" altLang="en-US" sz="2400" dirty="0" smtClean="0">
                          <a:latin typeface="HY강B" pitchFamily="18" charset="-127"/>
                          <a:ea typeface="HY강B" pitchFamily="18" charset="-127"/>
                        </a:rPr>
                        <a:t>만권</a:t>
                      </a:r>
                      <a:endParaRPr lang="ko-KR" altLang="en-US" sz="2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20170206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400" baseline="0" dirty="0" err="1" smtClean="0">
                          <a:latin typeface="HY강B" pitchFamily="18" charset="-127"/>
                          <a:ea typeface="HY강B" pitchFamily="18" charset="-127"/>
                        </a:rPr>
                        <a:t>남푸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식품영양과</a:t>
                      </a:r>
                      <a:endParaRPr kumimoji="0" lang="ko-KR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강B" pitchFamily="18" charset="-127"/>
                        <a:ea typeface="HY강B" pitchFamily="18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7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20183807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400" baseline="0" dirty="0" err="1" smtClean="0">
                          <a:latin typeface="HY강B" pitchFamily="18" charset="-127"/>
                          <a:ea typeface="HY강B" pitchFamily="18" charset="-127"/>
                        </a:rPr>
                        <a:t>박주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강B" pitchFamily="18" charset="-127"/>
                          <a:ea typeface="HY강B" pitchFamily="18" charset="-127"/>
                        </a:rPr>
                        <a:t>아동보육과</a:t>
                      </a:r>
                      <a:endParaRPr lang="ko-KR" altLang="en-US" sz="20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7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20181150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400" baseline="0" dirty="0" err="1" smtClean="0">
                          <a:latin typeface="HY강B" pitchFamily="18" charset="-127"/>
                          <a:ea typeface="HY강B" pitchFamily="18" charset="-127"/>
                        </a:rPr>
                        <a:t>김순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HY강B" pitchFamily="18" charset="-127"/>
                          <a:ea typeface="HY강B" pitchFamily="18" charset="-127"/>
                        </a:rPr>
                        <a:t>전통조리과</a:t>
                      </a:r>
                      <a:endParaRPr lang="ko-KR" altLang="en-US" sz="20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20160207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강성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식품영양과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8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3</a:t>
                      </a:r>
                      <a:r>
                        <a:rPr lang="ko-KR" altLang="en-US" sz="3400" dirty="0" smtClean="0">
                          <a:latin typeface="HY강B" pitchFamily="18" charset="-127"/>
                          <a:ea typeface="HY강B" pitchFamily="18" charset="-127"/>
                        </a:rPr>
                        <a:t>위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400" dirty="0" smtClean="0">
                          <a:latin typeface="HY강B" pitchFamily="18" charset="-127"/>
                          <a:ea typeface="HY강B" pitchFamily="18" charset="-127"/>
                        </a:rPr>
                        <a:t>20181120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김아</a:t>
                      </a:r>
                      <a:r>
                        <a:rPr lang="en-US" altLang="ko-KR" sz="3400" baseline="0" dirty="0" smtClean="0">
                          <a:latin typeface="HY강B" pitchFamily="18" charset="-127"/>
                          <a:ea typeface="HY강B" pitchFamily="18" charset="-127"/>
                        </a:rPr>
                        <a:t>★</a:t>
                      </a:r>
                      <a:endParaRPr lang="ko-KR" altLang="en-US" sz="3400" dirty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err="1" smtClean="0">
                          <a:latin typeface="HY강B" pitchFamily="18" charset="-127"/>
                          <a:ea typeface="HY강B" pitchFamily="18" charset="-127"/>
                        </a:rPr>
                        <a:t>전통조리과</a:t>
                      </a:r>
                      <a:endParaRPr lang="ko-KR" altLang="en-US" sz="2000" dirty="0" smtClean="0">
                        <a:latin typeface="HY강B" pitchFamily="18" charset="-127"/>
                        <a:ea typeface="HY강B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607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문화상품권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5</a:t>
                      </a:r>
                      <a:r>
                        <a:rPr kumimoji="0" lang="ko-KR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강B" pitchFamily="18" charset="-127"/>
                          <a:ea typeface="HY강B" pitchFamily="18" charset="-127"/>
                          <a:cs typeface="+mn-cs"/>
                        </a:rPr>
                        <a:t>만권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9852" y="13390151"/>
            <a:ext cx="9990761" cy="1080331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12.12(</a:t>
            </a:r>
            <a:r>
              <a:rPr lang="ko-KR" altLang="en-US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</a:t>
            </a:r>
            <a:r>
              <a:rPr lang="en-US" altLang="ko-KR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오후</a:t>
            </a:r>
            <a:r>
              <a:rPr lang="en-US" altLang="ko-KR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시</a:t>
            </a:r>
            <a:r>
              <a:rPr lang="en-US" altLang="ko-KR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1</a:t>
            </a:r>
            <a:r>
              <a:rPr lang="ko-KR" altLang="en-US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층 도서 </a:t>
            </a:r>
            <a:r>
              <a:rPr lang="ko-KR" altLang="en-US" sz="32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관장실에서</a:t>
            </a:r>
            <a:r>
              <a:rPr lang="ko-KR" altLang="en-US" sz="3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시상예정입니다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" name="Picture 3" descr="C:\Users\Administrator\AppData\Local\Microsoft\Windows\Temporary Internet Files\Content.IE5\18ESFWLQ\helium-3043298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373" y="504478"/>
            <a:ext cx="1305240" cy="20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872948"/>
      </p:ext>
    </p:extLst>
  </p:cSld>
  <p:clrMapOvr>
    <a:masterClrMapping/>
  </p:clrMapOvr>
  <p:transition advClick="0" advTm="9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165</Words>
  <Application>Microsoft Office PowerPoint</Application>
  <PresentationFormat>사용자 지정</PresentationFormat>
  <Paragraphs>77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43</cp:revision>
  <cp:lastPrinted>2017-11-16T06:03:39Z</cp:lastPrinted>
  <dcterms:created xsi:type="dcterms:W3CDTF">2017-11-16T02:29:37Z</dcterms:created>
  <dcterms:modified xsi:type="dcterms:W3CDTF">2019-12-06T08:42:00Z</dcterms:modified>
</cp:coreProperties>
</file>